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handoutMasterIdLst>
    <p:handoutMasterId r:id="rId6"/>
  </p:handoutMasterIdLst>
  <p:sldIdLst>
    <p:sldId id="274" r:id="rId2"/>
    <p:sldId id="272" r:id="rId3"/>
    <p:sldId id="262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06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BD6B-EBF5-419F-B06F-5AF731026F86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40DE0-5137-4FAC-ADC4-7F3CF8889B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835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980728"/>
            <a:ext cx="8301608" cy="201622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Village at a Time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pPr algn="ctr"/>
            <a:r>
              <a:rPr lang="en-GB" dirty="0"/>
              <a:t>www.frok.org.uk</a:t>
            </a:r>
          </a:p>
          <a:p>
            <a:pPr algn="ctr"/>
            <a:fld id="{FC995899-C82F-4ED1-A28C-3BE82B488138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11760" y="3501008"/>
            <a:ext cx="4608512" cy="1711916"/>
          </a:xfrm>
          <a:prstGeom prst="rect">
            <a:avLst/>
          </a:prstGeom>
          <a:noFill/>
        </p:spPr>
        <p:txBody>
          <a:bodyPr wrap="square" tIns="360000" bIns="360000" rtlCol="0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Integrated Development in Pakistan’s Border Areas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 this context Khwendo Kor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544" y="170080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GB" sz="2400" baseline="0" dirty="0"/>
              <a:t>Works with local communities to create viable villages with:</a:t>
            </a:r>
          </a:p>
          <a:p>
            <a:pPr>
              <a:buFont typeface="Arial" pitchFamily="34" charset="0"/>
              <a:buNone/>
            </a:pPr>
            <a:endParaRPr lang="en-GB" sz="2400" baseline="0" dirty="0"/>
          </a:p>
          <a:p>
            <a:pPr>
              <a:buFont typeface="Arial" pitchFamily="34" charset="0"/>
              <a:buChar char="•"/>
            </a:pPr>
            <a:r>
              <a:rPr lang="en-GB" sz="2400" baseline="0" dirty="0"/>
              <a:t> Minimal but safe maternity services</a:t>
            </a:r>
          </a:p>
          <a:p>
            <a:pPr>
              <a:buFont typeface="Arial" pitchFamily="34" charset="0"/>
              <a:buChar char="•"/>
            </a:pPr>
            <a:r>
              <a:rPr lang="en-GB" sz="2400" baseline="0" dirty="0"/>
              <a:t>Access to safe water for all families</a:t>
            </a:r>
          </a:p>
          <a:p>
            <a:pPr>
              <a:buFont typeface="Arial" pitchFamily="34" charset="0"/>
              <a:buChar char="•"/>
            </a:pPr>
            <a:r>
              <a:rPr lang="en-GB" sz="2400" baseline="0" dirty="0"/>
              <a:t>Access to primary education for girls and boys</a:t>
            </a:r>
          </a:p>
          <a:p>
            <a:pPr>
              <a:buFont typeface="Arial" pitchFamily="34" charset="0"/>
              <a:buChar char="•"/>
            </a:pPr>
            <a:r>
              <a:rPr lang="en-GB" sz="2400" baseline="0" dirty="0"/>
              <a:t>Access to micro-credit for women </a:t>
            </a:r>
          </a:p>
          <a:p>
            <a:pPr>
              <a:buFont typeface="Arial" pitchFamily="34" charset="0"/>
              <a:buChar char="•"/>
            </a:pPr>
            <a:r>
              <a:rPr lang="en-GB" sz="2400" baseline="0" dirty="0"/>
              <a:t> Voter registration for all adults</a:t>
            </a:r>
          </a:p>
          <a:p>
            <a:pPr>
              <a:buFont typeface="Arial" pitchFamily="34" charset="0"/>
              <a:buChar char="•"/>
            </a:pPr>
            <a:r>
              <a:rPr lang="en-GB" sz="2400" baseline="0" dirty="0"/>
              <a:t>A relevant ‘disaster plan’</a:t>
            </a:r>
          </a:p>
          <a:p>
            <a:pPr>
              <a:buFont typeface="Arial" pitchFamily="34" charset="0"/>
              <a:buChar char="•"/>
            </a:pPr>
            <a:r>
              <a:rPr lang="en-GB" sz="2400" baseline="0" dirty="0"/>
              <a:t>Local organisations to steer development and hold authorities to account </a:t>
            </a:r>
            <a:endParaRPr lang="en-GB" sz="2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71622F-D678-416A-873A-7B55732BD864}" type="datetimeFigureOut">
              <a:rPr lang="en-GB" smtClean="0"/>
              <a:pPr/>
              <a:t>13/12/2022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95899-C82F-4ED1-A28C-3BE82B48813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C1AB0-142E-441B-BF3B-D1F5E545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95C34-9AA1-4CC3-AF10-7F0A148B3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AD31B9-5A6E-4609-A4E8-A2F4144A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9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233704"/>
          </a:xfrm>
        </p:spPr>
        <p:txBody>
          <a:bodyPr vert="horz" lIns="0" rIns="0" bIns="0" anchor="b">
            <a:normAutofit/>
          </a:bodyPr>
          <a:lstStyle/>
          <a:p>
            <a:r>
              <a:rPr lang="en-GB" dirty="0"/>
              <a:t>Viable village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382000" cy="5002405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0BD0D9"/>
              </a:buClr>
            </a:pPr>
            <a:r>
              <a:rPr lang="en-GB" sz="2800" dirty="0">
                <a:solidFill>
                  <a:prstClr val="black"/>
                </a:solidFill>
              </a:rPr>
              <a:t>Since its start, KK had a holistic and indigenous approach to community development with women at the core alongside men</a:t>
            </a:r>
          </a:p>
          <a:p>
            <a:pPr algn="just">
              <a:buClr>
                <a:srgbClr val="0BD0D9"/>
              </a:buClr>
            </a:pPr>
            <a:r>
              <a:rPr lang="en-GB" sz="2800" dirty="0">
                <a:solidFill>
                  <a:prstClr val="black"/>
                </a:solidFill>
              </a:rPr>
              <a:t>It evolved into a formal model in 2013, and became a part of KK identity which ensures: </a:t>
            </a:r>
          </a:p>
          <a:p>
            <a:pPr lvl="1" algn="just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prstClr val="black"/>
                </a:solidFill>
              </a:rPr>
              <a:t>communities, especially women, own and take the lead in the development process</a:t>
            </a:r>
          </a:p>
          <a:p>
            <a:pPr lvl="1" algn="just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guarantees sustainable development and increased community self reliance. </a:t>
            </a:r>
            <a:endParaRPr lang="en-GB" dirty="0">
              <a:solidFill>
                <a:prstClr val="black"/>
              </a:solidFill>
            </a:endParaRPr>
          </a:p>
          <a:p>
            <a:pPr lvl="1" algn="just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effectively connect grass root issues at policy level and enable communities to negotiate with authorities</a:t>
            </a:r>
          </a:p>
          <a:p>
            <a:pPr lvl="1" algn="just">
              <a:buClr>
                <a:srgbClr val="0BD0D9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Is cost effective, ensures easier access to employment, lowers poverty and contributes to women’s empowerment</a:t>
            </a:r>
            <a:r>
              <a:rPr lang="en-US" dirty="0"/>
              <a:t> </a:t>
            </a:r>
          </a:p>
          <a:p>
            <a:pPr lvl="1">
              <a:buClr>
                <a:srgbClr val="0BD0D9"/>
              </a:buClr>
            </a:pP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Working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BD0D9"/>
              </a:buClr>
            </a:pPr>
            <a:r>
              <a:rPr lang="en-GB" sz="2800" dirty="0">
                <a:solidFill>
                  <a:prstClr val="black"/>
                </a:solidFill>
              </a:rPr>
              <a:t>Base lining and Village Development plan.</a:t>
            </a:r>
          </a:p>
          <a:p>
            <a:pPr>
              <a:buClr>
                <a:srgbClr val="0BD0D9"/>
              </a:buClr>
            </a:pPr>
            <a:r>
              <a:rPr lang="en-GB" sz="2800" dirty="0">
                <a:solidFill>
                  <a:prstClr val="black"/>
                </a:solidFill>
              </a:rPr>
              <a:t>Social organisation (formation of women and men organisation at village level.</a:t>
            </a:r>
          </a:p>
          <a:p>
            <a:pPr>
              <a:buClr>
                <a:srgbClr val="0BD0D9"/>
              </a:buClr>
            </a:pPr>
            <a:r>
              <a:rPr lang="en-GB" sz="2800" dirty="0">
                <a:solidFill>
                  <a:prstClr val="black"/>
                </a:solidFill>
              </a:rPr>
              <a:t>Human and institutional development.</a:t>
            </a:r>
          </a:p>
          <a:p>
            <a:pPr>
              <a:buClr>
                <a:srgbClr val="0BD0D9"/>
              </a:buClr>
            </a:pPr>
            <a:r>
              <a:rPr lang="en-GB" sz="2800" dirty="0">
                <a:solidFill>
                  <a:prstClr val="black"/>
                </a:solidFill>
              </a:rPr>
              <a:t>Partnership development. (establishment functional linkages of communities with government, NGOs and private sector.)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9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4617B"/>
                </a:solidFill>
              </a:rPr>
              <a:t>Expected Outcomes (5-10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Autofit/>
          </a:bodyPr>
          <a:lstStyle/>
          <a:p>
            <a:pPr marL="0" indent="0">
              <a:buClr>
                <a:srgbClr val="0BD0D9"/>
              </a:buClr>
              <a:buNone/>
            </a:pPr>
            <a:r>
              <a:rPr lang="en-GB" sz="2400" dirty="0">
                <a:solidFill>
                  <a:prstClr val="black"/>
                </a:solidFill>
              </a:rPr>
              <a:t>Indicators:</a:t>
            </a:r>
          </a:p>
          <a:p>
            <a:pPr>
              <a:buClr>
                <a:srgbClr val="0BD0D9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</a:rPr>
              <a:t>Functional Women and Men organisations and its Registration with relevant authorities.</a:t>
            </a:r>
          </a:p>
          <a:p>
            <a:pPr>
              <a:buClr>
                <a:srgbClr val="0BD0D9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</a:rPr>
              <a:t>Significant increases in women issued with government identity cards (CNIC), registered as voters and casting their votes.</a:t>
            </a:r>
          </a:p>
          <a:p>
            <a:pPr lvl="0">
              <a:buClr>
                <a:srgbClr val="0BD0D9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</a:rPr>
              <a:t>Reducing rates of gender based violence</a:t>
            </a:r>
          </a:p>
          <a:p>
            <a:pPr>
              <a:buClr>
                <a:srgbClr val="0BD0D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Increased female access to the basic human rights of education, health, livelihood, clean drinking water and decent standard of living</a:t>
            </a:r>
          </a:p>
          <a:p>
            <a:pPr>
              <a:buClr>
                <a:srgbClr val="0BD0D9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</a:rPr>
              <a:t>Disaster Response Plans in place</a:t>
            </a:r>
          </a:p>
          <a:p>
            <a:pPr lvl="0">
              <a:buClr>
                <a:srgbClr val="0BD0D9"/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7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16652</TotalTime>
  <Words>215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Viable village</vt:lpstr>
      <vt:lpstr>Working strategies</vt:lpstr>
      <vt:lpstr>Expected Outcomes (5-10 years)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50</cp:revision>
  <dcterms:created xsi:type="dcterms:W3CDTF">2011-08-09T07:50:02Z</dcterms:created>
  <dcterms:modified xsi:type="dcterms:W3CDTF">2022-12-13T04:23:12Z</dcterms:modified>
</cp:coreProperties>
</file>